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3" r:id="rId2"/>
  </p:sldMasterIdLst>
  <p:sldIdLst>
    <p:sldId id="256" r:id="rId3"/>
    <p:sldId id="302" r:id="rId4"/>
    <p:sldId id="330" r:id="rId5"/>
    <p:sldId id="276" r:id="rId6"/>
    <p:sldId id="301" r:id="rId7"/>
    <p:sldId id="300" r:id="rId8"/>
    <p:sldId id="305" r:id="rId9"/>
    <p:sldId id="277" r:id="rId10"/>
    <p:sldId id="280" r:id="rId11"/>
    <p:sldId id="299" r:id="rId12"/>
    <p:sldId id="309" r:id="rId13"/>
    <p:sldId id="259" r:id="rId14"/>
    <p:sldId id="260" r:id="rId15"/>
    <p:sldId id="261" r:id="rId16"/>
    <p:sldId id="265" r:id="rId17"/>
    <p:sldId id="308" r:id="rId18"/>
    <p:sldId id="312" r:id="rId19"/>
    <p:sldId id="310" r:id="rId20"/>
    <p:sldId id="266" r:id="rId21"/>
    <p:sldId id="313" r:id="rId22"/>
    <p:sldId id="295" r:id="rId23"/>
    <p:sldId id="315" r:id="rId24"/>
    <p:sldId id="314" r:id="rId25"/>
    <p:sldId id="306" r:id="rId26"/>
    <p:sldId id="270" r:id="rId27"/>
    <p:sldId id="316" r:id="rId28"/>
    <p:sldId id="317" r:id="rId29"/>
    <p:sldId id="319" r:id="rId30"/>
    <p:sldId id="318" r:id="rId31"/>
    <p:sldId id="264" r:id="rId32"/>
    <p:sldId id="271" r:id="rId33"/>
    <p:sldId id="273" r:id="rId34"/>
    <p:sldId id="274" r:id="rId35"/>
    <p:sldId id="275" r:id="rId36"/>
    <p:sldId id="272" r:id="rId37"/>
    <p:sldId id="325" r:id="rId38"/>
    <p:sldId id="329" r:id="rId39"/>
    <p:sldId id="320" r:id="rId40"/>
    <p:sldId id="267" r:id="rId41"/>
    <p:sldId id="326" r:id="rId42"/>
    <p:sldId id="298" r:id="rId43"/>
    <p:sldId id="304" r:id="rId44"/>
    <p:sldId id="289" r:id="rId45"/>
    <p:sldId id="288" r:id="rId46"/>
    <p:sldId id="322" r:id="rId47"/>
    <p:sldId id="324" r:id="rId48"/>
    <p:sldId id="321" r:id="rId49"/>
    <p:sldId id="281" r:id="rId50"/>
    <p:sldId id="303" r:id="rId51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952"/>
  </p:normalViewPr>
  <p:slideViewPr>
    <p:cSldViewPr>
      <p:cViewPr varScale="1">
        <p:scale>
          <a:sx n="115" d="100"/>
          <a:sy n="115" d="100"/>
        </p:scale>
        <p:origin x="212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54808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381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6716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071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8402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7623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2545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865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8190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0264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925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9008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565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1876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8407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049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0437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9129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754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2859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137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2160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93317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486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6911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64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Medium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Ligh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nfotache/Baze-de-date-I/blob/master/SQL.%20Dialecte%20DB2-%20Oracle-%20PostgreSQL%20si%20SQL%20Server/SQL2009_Cap01_Baze_de_date_SGBD.pdf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NFQZzvx1VM&amp;feature=related" TargetMode="External"/><Relationship Id="rId2" Type="http://schemas.openxmlformats.org/officeDocument/2006/relationships/hyperlink" Target="http://www.youtube.com/watch?v=1CEQcSSSKfo&amp;feature=relate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3622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sz="8000" b="0" dirty="0" err="1">
                <a:latin typeface="American Typewriter" charset="0"/>
                <a:ea typeface="American Typewriter" charset="0"/>
                <a:cs typeface="American Typewriter" charset="0"/>
              </a:rPr>
              <a:t>BAZE</a:t>
            </a:r>
            <a:r>
              <a:rPr sz="8000" b="0" dirty="0">
                <a:latin typeface="American Typewriter" charset="0"/>
                <a:ea typeface="American Typewriter" charset="0"/>
                <a:cs typeface="American Typewriter" charset="0"/>
              </a:rPr>
              <a:t> DE DATE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5181600"/>
            <a:ext cx="6604000" cy="1219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defRPr/>
            </a:pPr>
            <a:r>
              <a:rPr lang="en-US" sz="4400" b="1" dirty="0" err="1">
                <a:latin typeface="Gabriola" pitchFamily="82" charset="0"/>
                <a:cs typeface="Vani" pitchFamily="34" charset="0"/>
              </a:rPr>
              <a:t>Prezentarea</a:t>
            </a:r>
            <a:r>
              <a:rPr lang="en-US" sz="4400" b="1" dirty="0">
                <a:latin typeface="Gabriola" pitchFamily="82" charset="0"/>
                <a:cs typeface="Vani" pitchFamily="34" charset="0"/>
              </a:rPr>
              <a:t> </a:t>
            </a:r>
            <a:r>
              <a:rPr lang="en-US" sz="4400" b="1" dirty="0" err="1">
                <a:latin typeface="Gabriola" pitchFamily="82" charset="0"/>
                <a:cs typeface="Vani" pitchFamily="34" charset="0"/>
              </a:rPr>
              <a:t>cursului</a:t>
            </a:r>
            <a:endParaRPr lang="ro-RO" sz="4400" b="1" dirty="0">
              <a:latin typeface="Gabriola" pitchFamily="82" charset="0"/>
              <a:cs typeface="Vani" pitchFamily="34" charset="0"/>
            </a:endParaRPr>
          </a:p>
          <a:p>
            <a:pPr>
              <a:defRPr/>
            </a:pPr>
            <a:r>
              <a:rPr lang="en-US" sz="4400" b="1" dirty="0">
                <a:latin typeface="Gabriola" pitchFamily="82" charset="0"/>
                <a:cs typeface="Vani" pitchFamily="34" charset="0"/>
              </a:rPr>
              <a:t>	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560" y="375801"/>
            <a:ext cx="2362575" cy="7529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90600" y="358840"/>
            <a:ext cx="5565881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Universitatea Al.I. Cuza 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Facultatea de </a:t>
            </a:r>
            <a:r>
              <a:rPr lang="en-US" sz="1400" dirty="0">
                <a:latin typeface="Segoe UI Semibold" pitchFamily="34" charset="0"/>
              </a:rPr>
              <a:t>Economie și Administrarea Afacerilor</a:t>
            </a: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Departamentul de Contabilitate, Informatică economică și Statistică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atin typeface="Gabriola" pitchFamily="82" charset="0"/>
                <a:cs typeface="Vani" pitchFamily="34" charset="0"/>
              </a:rPr>
              <a:t>Marin Fotache 	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229600" cy="4800600"/>
          </a:xfrm>
        </p:spPr>
        <p:txBody>
          <a:bodyPr>
            <a:normAutofit/>
          </a:bodyPr>
          <a:lstStyle/>
          <a:p>
            <a:r>
              <a:rPr lang="ro-RO" dirty="0"/>
              <a:t>Sunt, într-o mare măsură, extensibile (scala</a:t>
            </a:r>
            <a:r>
              <a:rPr lang="en-US" dirty="0"/>
              <a:t>bile</a:t>
            </a:r>
            <a:r>
              <a:rPr lang="ro-RO" dirty="0"/>
              <a:t>)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/>
              <a:t>Oferta de software pentru BD este extrem de vastă, unele </a:t>
            </a:r>
            <a:r>
              <a:rPr lang="en-US" dirty="0" err="1"/>
              <a:t>SGBD-uri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ro-RO" dirty="0"/>
              <a:t>chiar gratuite</a:t>
            </a:r>
            <a:r>
              <a:rPr lang="en-US" dirty="0"/>
              <a:t> </a:t>
            </a:r>
            <a:r>
              <a:rPr lang="ro-RO" dirty="0"/>
              <a:t>şi instalabil</a:t>
            </a:r>
            <a:r>
              <a:rPr lang="en-US" dirty="0"/>
              <a:t>e</a:t>
            </a:r>
            <a:r>
              <a:rPr lang="ro-RO" dirty="0"/>
              <a:t> pe o gamă largă de calculatoare (Windows, Linux, Mac...)</a:t>
            </a:r>
          </a:p>
          <a:p>
            <a:r>
              <a:rPr lang="ro-RO" dirty="0"/>
              <a:t>Chiar dacă rolul lor s</a:t>
            </a:r>
            <a:r>
              <a:rPr lang="en-US" dirty="0"/>
              <a:t>-</a:t>
            </a:r>
            <a:r>
              <a:rPr lang="ro-RO" dirty="0"/>
              <a:t>ar putea d</a:t>
            </a:r>
            <a:r>
              <a:rPr lang="en-US" dirty="0" err="1"/>
              <a:t>iminua</a:t>
            </a:r>
            <a:r>
              <a:rPr lang="ro-RO" dirty="0"/>
              <a:t> în arhitecturile de tip SOA, cloud computing, etc. </a:t>
            </a:r>
            <a:r>
              <a:rPr lang="en-US" dirty="0" err="1"/>
              <a:t>deocamdat</a:t>
            </a:r>
            <a:r>
              <a:rPr lang="ro-RO" dirty="0"/>
              <a:t>ă (pentru o bună </a:t>
            </a:r>
            <a:r>
              <a:rPr lang="en-US" dirty="0"/>
              <a:t>d</a:t>
            </a:r>
            <a:r>
              <a:rPr lang="ro-RO" dirty="0"/>
              <a:t>u</a:t>
            </a:r>
            <a:r>
              <a:rPr lang="en-US" dirty="0"/>
              <a:t>r</a:t>
            </a:r>
            <a:r>
              <a:rPr lang="ro-RO" dirty="0"/>
              <a:t>ată de timp)</a:t>
            </a:r>
            <a:r>
              <a:rPr lang="en-US" dirty="0"/>
              <a:t> </a:t>
            </a:r>
            <a:r>
              <a:rPr lang="ro-RO" dirty="0"/>
              <a:t>nu au înlocuitor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arin\AppData\Local\Temp\SNAGHTML2460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19200"/>
            <a:ext cx="7869667" cy="34569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2954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Prin ce diferă esenţial BD de foile de calcul sau alte tehnologii</a:t>
            </a:r>
            <a:r>
              <a:rPr lang="en-US" dirty="0">
                <a:cs typeface="Arial Unicode MS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53631"/>
            <a:ext cx="7412516" cy="320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38100" dir="2700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err="1">
                <a:cs typeface="Arial Unicode MS"/>
              </a:rPr>
              <a:t>Schemă</a:t>
            </a:r>
            <a:r>
              <a:rPr>
                <a:cs typeface="Arial Unicode MS"/>
              </a:rPr>
              <a:t> de </a:t>
            </a:r>
            <a:r>
              <a:rPr err="1">
                <a:cs typeface="Arial Unicode MS"/>
              </a:rPr>
              <a:t>principiu</a:t>
            </a:r>
            <a:r>
              <a:rPr>
                <a:cs typeface="Arial Unicode MS"/>
              </a:rPr>
              <a:t> a </a:t>
            </a:r>
            <a:r>
              <a:rPr err="1">
                <a:cs typeface="Arial Unicode MS"/>
              </a:rPr>
              <a:t>unei</a:t>
            </a:r>
            <a:r>
              <a:rPr>
                <a:cs typeface="Arial Unicode MS"/>
              </a:rPr>
              <a:t> </a:t>
            </a:r>
            <a:r>
              <a:rPr err="1">
                <a:cs typeface="Arial Unicode MS"/>
              </a:rPr>
              <a:t>baze</a:t>
            </a:r>
            <a:r>
              <a:rPr>
                <a:cs typeface="Arial Unicode MS"/>
              </a:rPr>
              <a:t> de date 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647950" y="1985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90600"/>
            <a:ext cx="77724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O d</a:t>
            </a:r>
            <a:r>
              <a:rPr>
                <a:cs typeface="Arial Unicode MS"/>
              </a:rPr>
              <a:t>efini</a:t>
            </a:r>
            <a:r>
              <a:rPr lang="ro-RO">
                <a:cs typeface="Arial Unicode MS"/>
              </a:rPr>
              <a:t>ţie</a:t>
            </a:r>
            <a:r>
              <a:rPr lang="en-US">
                <a:cs typeface="Arial Unicode MS"/>
              </a:rPr>
              <a:t> academic</a:t>
            </a:r>
            <a:r>
              <a:rPr lang="ro-RO">
                <a:cs typeface="Arial Unicode MS"/>
              </a:rPr>
              <a:t>ă (lemnoasă)</a:t>
            </a:r>
            <a:endParaRPr>
              <a:cs typeface="Arial Unicode MS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7848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/>
              <a:t>O BD reprezintă o colecţie de date utilizată într-o organizaţie, colecţie care este:</a:t>
            </a:r>
          </a:p>
          <a:p>
            <a:pPr lvl="1"/>
            <a:r>
              <a:rPr lang="ro-RO"/>
              <a:t>persistentă,</a:t>
            </a:r>
          </a:p>
          <a:p>
            <a:pPr lvl="1"/>
            <a:r>
              <a:rPr lang="en-US"/>
              <a:t>automatizată, </a:t>
            </a:r>
          </a:p>
          <a:p>
            <a:pPr lvl="1"/>
            <a:r>
              <a:rPr lang="en-US"/>
              <a:t>partajată, </a:t>
            </a:r>
          </a:p>
          <a:p>
            <a:pPr lvl="1"/>
            <a:r>
              <a:rPr lang="en-US"/>
              <a:t>definită riguros (formalizată), </a:t>
            </a:r>
          </a:p>
          <a:p>
            <a:pPr lvl="1"/>
            <a:r>
              <a:rPr lang="en-US"/>
              <a:t>controlată la nivel central.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Cele două aspecte ale BD</a:t>
            </a:r>
            <a:endParaRPr dirty="0">
              <a:cs typeface="Arial Unicode MS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784350"/>
            <a:ext cx="7924800" cy="4572000"/>
          </a:xfrm>
        </p:spPr>
        <p:txBody>
          <a:bodyPr/>
          <a:lstStyle/>
          <a:p>
            <a:r>
              <a:rPr lang="ro-RO" sz="3200" b="1"/>
              <a:t>Schema</a:t>
            </a:r>
            <a:r>
              <a:rPr lang="ro-RO" sz="3200"/>
              <a:t> </a:t>
            </a:r>
            <a:r>
              <a:rPr lang="en-US" sz="3200"/>
              <a:t>(stocat</a:t>
            </a:r>
            <a:r>
              <a:rPr lang="ro-RO" sz="3200"/>
              <a:t>ă în dicţionarul de date</a:t>
            </a:r>
            <a:r>
              <a:rPr lang="en-US" sz="3200"/>
              <a:t>)</a:t>
            </a:r>
            <a:r>
              <a:rPr lang="ro-RO" sz="3200"/>
              <a:t> este structura, aspectul constant, organizarea bazei</a:t>
            </a:r>
            <a:r>
              <a:rPr lang="en-US" sz="3200"/>
              <a:t>; </a:t>
            </a:r>
            <a:r>
              <a:rPr lang="ro-RO" sz="3200"/>
              <a:t>schema</a:t>
            </a:r>
            <a:r>
              <a:rPr lang="en-US" sz="3200"/>
              <a:t> descrie datel</a:t>
            </a:r>
            <a:r>
              <a:rPr lang="ro-RO" sz="3200"/>
              <a:t>e</a:t>
            </a:r>
            <a:r>
              <a:rPr lang="en-US" sz="3200"/>
              <a:t>, rela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</a:t>
            </a:r>
            <a:r>
              <a:rPr lang="en-US" sz="3200"/>
              <a:t> dintre </a:t>
            </a:r>
            <a:r>
              <a:rPr lang="ro-RO" sz="3200"/>
              <a:t>date</a:t>
            </a:r>
            <a:r>
              <a:rPr lang="en-US" sz="3200"/>
              <a:t>, restric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 la care se supun datele</a:t>
            </a:r>
            <a:endParaRPr lang="en-US" sz="3200"/>
          </a:p>
          <a:p>
            <a:endParaRPr lang="en-US" sz="3200"/>
          </a:p>
          <a:p>
            <a:r>
              <a:rPr lang="en-US" sz="3200" b="1"/>
              <a:t>Con</a:t>
            </a:r>
            <a:r>
              <a:rPr lang="ro-RO" sz="3200" b="1"/>
              <a:t>ţi</a:t>
            </a:r>
            <a:r>
              <a:rPr lang="en-US" sz="3200" b="1"/>
              <a:t>nut</a:t>
            </a:r>
            <a:r>
              <a:rPr lang="en-US" sz="3200"/>
              <a:t> – aspectul variabil, dinamic ale bazei; datele propriu-zise</a:t>
            </a: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8229600" cy="12192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- 1</a:t>
            </a:r>
            <a:endParaRPr lang="ro-RO">
              <a:cs typeface="Arial Unicode MS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1534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2200" dirty="0"/>
              <a:t>Eng</a:t>
            </a:r>
            <a:r>
              <a:rPr lang="en-US" sz="2200" dirty="0"/>
              <a:t>l</a:t>
            </a:r>
            <a:r>
              <a:rPr lang="ro-RO" sz="2200" dirty="0"/>
              <a:t>.</a:t>
            </a:r>
            <a:r>
              <a:rPr lang="en-US" sz="2200" dirty="0"/>
              <a:t> –</a:t>
            </a:r>
            <a:r>
              <a:rPr lang="en-US" dirty="0"/>
              <a:t> </a:t>
            </a:r>
            <a:r>
              <a:rPr lang="en-US" sz="2400" dirty="0"/>
              <a:t>Data</a:t>
            </a:r>
            <a:r>
              <a:rPr lang="ro-RO" sz="2400" dirty="0"/>
              <a:t> </a:t>
            </a:r>
            <a:r>
              <a:rPr lang="en-US" sz="2400" dirty="0"/>
              <a:t>Base Management System </a:t>
            </a:r>
            <a:r>
              <a:rPr lang="ro-RO" sz="2400" dirty="0"/>
              <a:t>(</a:t>
            </a:r>
            <a:r>
              <a:rPr lang="en-US" sz="2400" dirty="0"/>
              <a:t>DBMS)</a:t>
            </a:r>
          </a:p>
          <a:p>
            <a:pPr>
              <a:buNone/>
            </a:pPr>
            <a:r>
              <a:rPr lang="en-US" sz="2200" dirty="0"/>
              <a:t>Fr.</a:t>
            </a:r>
            <a:r>
              <a:rPr lang="en-US" dirty="0"/>
              <a:t>: </a:t>
            </a:r>
            <a:r>
              <a:rPr lang="en-US" sz="2400" dirty="0" err="1"/>
              <a:t>Systemes</a:t>
            </a:r>
            <a:r>
              <a:rPr lang="en-US" sz="2400" dirty="0"/>
              <a:t> de </a:t>
            </a:r>
            <a:r>
              <a:rPr lang="en-US" sz="2400" dirty="0" err="1"/>
              <a:t>Gestion</a:t>
            </a:r>
            <a:r>
              <a:rPr lang="en-US" sz="2400" dirty="0"/>
              <a:t> de</a:t>
            </a:r>
            <a:r>
              <a:rPr lang="ro-RO" sz="2400" dirty="0"/>
              <a:t>s</a:t>
            </a:r>
            <a:r>
              <a:rPr lang="en-US" sz="2400" dirty="0"/>
              <a:t> Bases de </a:t>
            </a:r>
            <a:r>
              <a:rPr lang="en-US" sz="2400" dirty="0" err="1"/>
              <a:t>Donnees</a:t>
            </a:r>
            <a:r>
              <a:rPr lang="en-US" sz="2400" dirty="0"/>
              <a:t> (</a:t>
            </a:r>
            <a:r>
              <a:rPr lang="en-US" sz="2400" dirty="0" err="1"/>
              <a:t>SGBD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ro-RO" sz="2800" dirty="0"/>
              <a:t>După cum</a:t>
            </a:r>
            <a:r>
              <a:rPr lang="en-US" sz="2800" dirty="0"/>
              <a:t>:</a:t>
            </a:r>
          </a:p>
          <a:p>
            <a:pPr lvl="1"/>
            <a:r>
              <a:rPr lang="en-US" dirty="0"/>
              <a:t>Word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cre</a:t>
            </a:r>
            <a:r>
              <a:rPr lang="ro-RO" dirty="0"/>
              <a:t>ării şi editării documentelor (</a:t>
            </a:r>
            <a:r>
              <a:rPr lang="en-US" dirty="0"/>
              <a:t>.</a:t>
            </a:r>
            <a:r>
              <a:rPr lang="ro-RO" dirty="0"/>
              <a:t>DOC)</a:t>
            </a:r>
          </a:p>
          <a:p>
            <a:pPr lvl="1"/>
            <a:r>
              <a:rPr lang="ro-RO" dirty="0"/>
              <a:t>Excel este software</a:t>
            </a:r>
            <a:r>
              <a:rPr lang="en-US" dirty="0"/>
              <a:t>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foi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(.</a:t>
            </a:r>
            <a:r>
              <a:rPr lang="en-US" dirty="0" err="1"/>
              <a:t>xls</a:t>
            </a:r>
            <a:r>
              <a:rPr lang="en-US" dirty="0"/>
              <a:t>), </a:t>
            </a:r>
          </a:p>
          <a:p>
            <a:pPr>
              <a:buNone/>
            </a:pPr>
            <a:r>
              <a:rPr lang="en-US" dirty="0" err="1"/>
              <a:t>SGBD-ul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ro-RO" dirty="0"/>
              <a:t>şi </a:t>
            </a:r>
            <a:r>
              <a:rPr lang="en-US" dirty="0" err="1"/>
              <a:t>folosi</a:t>
            </a:r>
            <a:r>
              <a:rPr lang="ro-RO" dirty="0"/>
              <a:t>rea bazelor de date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7144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- 2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90600" y="13716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3200" b="1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Servere de date: o alt</a:t>
            </a:r>
            <a:r>
              <a:rPr lang="ro-RO"/>
              <a:t>ă denumire pentru unele</a:t>
            </a:r>
            <a:r>
              <a:rPr lang="en-US"/>
              <a:t> dintre</a:t>
            </a:r>
            <a:r>
              <a:rPr lang="ro-RO"/>
              <a:t> SGBD</a:t>
            </a:r>
            <a:r>
              <a:rPr lang="en-US"/>
              <a:t>-</a:t>
            </a:r>
            <a:r>
              <a:rPr lang="ro-RO"/>
              <a:t>uri</a:t>
            </a:r>
            <a:endParaRPr lang="en-US"/>
          </a:p>
          <a:p>
            <a:r>
              <a:rPr lang="en-US"/>
              <a:t>Toate serverele de date sunt SGBD-uri, </a:t>
            </a:r>
            <a:r>
              <a:rPr lang="ro-RO"/>
              <a:t>însă reciproca nu este valabilă</a:t>
            </a:r>
          </a:p>
          <a:p>
            <a:r>
              <a:rPr lang="ro-RO"/>
              <a:t>Exemple de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care nu sunt servere de date:</a:t>
            </a:r>
          </a:p>
          <a:p>
            <a:pPr lvl="1"/>
            <a:r>
              <a:rPr lang="en-US"/>
              <a:t>Access</a:t>
            </a:r>
          </a:p>
          <a:p>
            <a:pPr lvl="1"/>
            <a:r>
              <a:rPr lang="en-US"/>
              <a:t>Visual FoxPro</a:t>
            </a:r>
          </a:p>
          <a:p>
            <a:pPr lvl="1"/>
            <a:r>
              <a:rPr lang="en-US"/>
              <a:t>Paradox</a:t>
            </a:r>
          </a:p>
          <a:p>
            <a:pPr lvl="1"/>
            <a:r>
              <a:rPr lang="en-US"/>
              <a:t>dBase</a:t>
            </a:r>
          </a:p>
        </p:txBody>
      </p:sp>
      <p:pic>
        <p:nvPicPr>
          <p:cNvPr id="5" name="Picture 5" descr="C:\Downloads\MC9004326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10000"/>
            <a:ext cx="3048000" cy="3048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"/>
            <a:ext cx="81534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Schem</a:t>
            </a:r>
            <a:r>
              <a:rPr lang="ro-RO" dirty="0">
                <a:cs typeface="Arial Unicode MS"/>
              </a:rPr>
              <a:t>ă simplistă de folosire a BD</a:t>
            </a:r>
            <a:endParaRPr lang="en-US" dirty="0">
              <a:cs typeface="Arial Unicode MS"/>
            </a:endParaRPr>
          </a:p>
        </p:txBody>
      </p:sp>
      <p:pic>
        <p:nvPicPr>
          <p:cNvPr id="56322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770935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620000" cy="914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Servere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baze</a:t>
            </a:r>
            <a:r>
              <a:rPr lang="en-US" dirty="0">
                <a:cs typeface="Arial Unicode MS"/>
              </a:rPr>
              <a:t> de date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14400"/>
            <a:ext cx="8305800" cy="5791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sz="2800" dirty="0">
                <a:cs typeface="Avenir Medium"/>
              </a:rPr>
              <a:t>Un </a:t>
            </a:r>
            <a:r>
              <a:rPr lang="en-US" sz="2800" b="1" dirty="0">
                <a:cs typeface="Avenir Medium"/>
              </a:rPr>
              <a:t>server de date </a:t>
            </a:r>
            <a:r>
              <a:rPr lang="en-US" sz="2800" dirty="0" err="1">
                <a:cs typeface="Avenir Medium"/>
              </a:rPr>
              <a:t>este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SGBD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mai</a:t>
            </a:r>
            <a:r>
              <a:rPr lang="en-US" sz="2800" dirty="0">
                <a:cs typeface="Avenir Medium"/>
              </a:rPr>
              <a:t> </a:t>
            </a:r>
            <a:r>
              <a:rPr lang="en-US" sz="2800" b="1" dirty="0" err="1">
                <a:cs typeface="Avenir Medium"/>
              </a:rPr>
              <a:t>preten</a:t>
            </a:r>
            <a:r>
              <a:rPr lang="ro-RO" sz="2800" b="1" dirty="0">
                <a:cs typeface="Avenir Medium"/>
              </a:rPr>
              <a:t>ţios</a:t>
            </a:r>
            <a:r>
              <a:rPr lang="ro-RO" sz="2800" dirty="0">
                <a:cs typeface="Avenir Medium"/>
              </a:rPr>
              <a:t>, fiind instalat pe un calculator (server) special dedicat (cu resurse (mai) puternice)</a:t>
            </a: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Relaționale</a:t>
            </a: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Open Source</a:t>
            </a:r>
            <a:r>
              <a:rPr lang="en-US" sz="2400" dirty="0">
                <a:latin typeface="Avenir Medium"/>
                <a:cs typeface="Avenir Medium"/>
              </a:rPr>
              <a:t>:</a:t>
            </a:r>
            <a:endParaRPr lang="ro-RO" sz="24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MySQL</a:t>
            </a:r>
            <a:r>
              <a:rPr lang="en-US" sz="2000" dirty="0">
                <a:latin typeface="Avenir Medium"/>
                <a:cs typeface="Avenir Medium"/>
              </a:rPr>
              <a:t> (Oracle)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PostgreSQL</a:t>
            </a:r>
            <a:endParaRPr lang="en-US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Ingres</a:t>
            </a:r>
            <a:endParaRPr lang="ro-RO" sz="20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Comerciale</a:t>
            </a:r>
            <a:r>
              <a:rPr lang="en-US" sz="3200" dirty="0">
                <a:latin typeface="Avenir Medium"/>
                <a:cs typeface="Avenir Medium"/>
              </a:rPr>
              <a:t>:</a:t>
            </a:r>
            <a:endParaRPr lang="ro-RO" sz="32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Oracle</a:t>
            </a:r>
            <a:endParaRPr lang="ro-RO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 err="1">
                <a:latin typeface="Avenir Medium"/>
                <a:cs typeface="Avenir Medium"/>
              </a:rPr>
              <a:t>DB2</a:t>
            </a:r>
            <a:r>
              <a:rPr lang="en-US" sz="2100" dirty="0">
                <a:latin typeface="Avenir Medium"/>
                <a:cs typeface="Avenir Medium"/>
              </a:rPr>
              <a:t> (IBM)</a:t>
            </a:r>
            <a:endParaRPr lang="ro-RO" sz="21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>
                <a:latin typeface="Avenir Medium"/>
                <a:cs typeface="Avenir Medium"/>
              </a:rPr>
              <a:t>SQL Server (M</a:t>
            </a:r>
            <a:r>
              <a:rPr lang="ro-RO" sz="2100" dirty="0">
                <a:latin typeface="Avenir Medium"/>
                <a:cs typeface="Avenir Medium"/>
              </a:rPr>
              <a:t>icrosoft</a:t>
            </a:r>
            <a:r>
              <a:rPr lang="en-US" sz="2100" dirty="0">
                <a:latin typeface="Avenir Medium"/>
                <a:cs typeface="Avenir Medium"/>
              </a:rPr>
              <a:t>)</a:t>
            </a:r>
            <a:endParaRPr lang="ro-RO" sz="21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Post-relaționale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Cache, MongoDB, Cassandra, 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Neo5j, Versant etc.</a:t>
            </a:r>
            <a:endParaRPr lang="en-US" sz="2100" dirty="0">
              <a:latin typeface="Avenir Medium"/>
              <a:cs typeface="Avenir Medium"/>
            </a:endParaRPr>
          </a:p>
        </p:txBody>
      </p:sp>
      <p:pic>
        <p:nvPicPr>
          <p:cNvPr id="6" name="Picture 4" descr="C:\Downloads\MC9004352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514600"/>
            <a:ext cx="2594698" cy="55626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2202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Schema simplificată a unui s</a:t>
            </a:r>
            <a:r>
              <a:rPr lang="en-US" dirty="0" err="1">
                <a:cs typeface="Arial Unicode MS"/>
              </a:rPr>
              <a:t>erver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BDR</a:t>
            </a:r>
            <a:endParaRPr dirty="0">
              <a:cs typeface="Arial Unicode MS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871663" y="1400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1981200" y="762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8437" name="Picture 5" descr="SGB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7924800" cy="580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wnloads\MC9004348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1676400"/>
            <a:ext cx="1714500" cy="3962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err="1">
                <a:cs typeface="Arial Unicode MS"/>
              </a:rPr>
              <a:t>Ce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sunt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bazele</a:t>
            </a:r>
            <a:r>
              <a:rPr lang="en-US" sz="3600" dirty="0">
                <a:cs typeface="Arial Unicode MS"/>
              </a:rPr>
              <a:t> de date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153400" cy="4724400"/>
          </a:xfrm>
        </p:spPr>
        <p:txBody>
          <a:bodyPr/>
          <a:lstStyle/>
          <a:p>
            <a:r>
              <a:rPr lang="ro-RO"/>
              <a:t>Până la un punct, sunt analoage </a:t>
            </a:r>
            <a:r>
              <a:rPr lang="en-US"/>
              <a:t>memori</a:t>
            </a:r>
            <a:r>
              <a:rPr lang="ro-RO"/>
              <a:t>ei</a:t>
            </a:r>
            <a:r>
              <a:rPr lang="en-US"/>
              <a:t> uman</a:t>
            </a:r>
            <a:r>
              <a:rPr lang="ro-RO"/>
              <a:t>e</a:t>
            </a:r>
          </a:p>
          <a:p>
            <a:r>
              <a:rPr lang="ro-RO"/>
              <a:t>Păstrează (stochează) informații legate de tranzacții, întâmplări, procese, operaţiuni derulate etc.</a:t>
            </a:r>
          </a:p>
          <a:p>
            <a:r>
              <a:rPr lang="ro-RO"/>
              <a:t>Teoretic, perioada de păstrare este nelimitată</a:t>
            </a:r>
          </a:p>
          <a:p>
            <a:r>
              <a:rPr lang="ro-RO"/>
              <a:t>Permit prelucrări de date</a:t>
            </a:r>
            <a:r>
              <a:rPr lang="en-US"/>
              <a:t>: </a:t>
            </a:r>
            <a:r>
              <a:rPr lang="ro-RO"/>
              <a:t>calcule, comparații, analize, sinteze etc.</a:t>
            </a:r>
          </a:p>
          <a:p>
            <a:r>
              <a:rPr lang="ro-RO"/>
              <a:t>Se folosesc în toate domeniile (chiar dacă de obicei trec neobservate) 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Ex. de arhitectură informaţională</a:t>
            </a:r>
            <a:endParaRPr lang="en-US" dirty="0">
              <a:cs typeface="Arial Unicode MS"/>
            </a:endParaRPr>
          </a:p>
        </p:txBody>
      </p:sp>
      <p:pic>
        <p:nvPicPr>
          <p:cNvPr id="57346" name="Picture 2" descr="New Picture 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76400"/>
            <a:ext cx="7162800" cy="482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Un server BD Open Source -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PostgreSQL</a:t>
            </a:r>
            <a:endParaRPr lang="en-US" dirty="0">
              <a:cs typeface="Arial Unicode MS"/>
            </a:endParaRPr>
          </a:p>
        </p:txBody>
      </p:sp>
      <p:pic>
        <p:nvPicPr>
          <p:cNvPr id="31746" name="Picture 2" descr="C:\Users\MARINF~1\AppData\Local\Temp\SNAGHTML37d37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56360"/>
            <a:ext cx="8686800" cy="550164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410200"/>
            <a:ext cx="3733800" cy="125324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76200"/>
            <a:ext cx="7866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Un</a:t>
            </a:r>
            <a:r>
              <a:rPr lang="en-US" dirty="0" err="1">
                <a:cs typeface="Arial Unicode MS"/>
              </a:rPr>
              <a:t>ul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dintre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cele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puternice</a:t>
            </a:r>
            <a:r>
              <a:rPr lang="ro-RO" dirty="0">
                <a:cs typeface="Arial Unicode MS"/>
              </a:rPr>
              <a:t> server</a:t>
            </a:r>
            <a:r>
              <a:rPr lang="en-US" dirty="0">
                <a:cs typeface="Arial Unicode MS"/>
              </a:rPr>
              <a:t>e</a:t>
            </a:r>
            <a:r>
              <a:rPr lang="ro-RO" dirty="0">
                <a:cs typeface="Arial Unicode MS"/>
              </a:rPr>
              <a:t> BD</a:t>
            </a:r>
            <a:r>
              <a:rPr lang="en-US" dirty="0">
                <a:cs typeface="Arial Unicode MS"/>
              </a:rPr>
              <a:t> – IBM </a:t>
            </a:r>
            <a:r>
              <a:rPr lang="en-US" dirty="0" err="1">
                <a:cs typeface="Arial Unicode MS"/>
              </a:rPr>
              <a:t>DB2</a:t>
            </a:r>
            <a:endParaRPr lang="en-US" dirty="0">
              <a:cs typeface="Arial Unicode MS"/>
            </a:endParaRPr>
          </a:p>
        </p:txBody>
      </p:sp>
      <p:pic>
        <p:nvPicPr>
          <p:cNvPr id="59394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931"/>
            <a:ext cx="7620000" cy="55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6524674" cy="154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9009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Serverul</a:t>
            </a:r>
            <a:r>
              <a:rPr lang="en-US" dirty="0">
                <a:cs typeface="Arial Unicode MS"/>
              </a:rPr>
              <a:t> BD cu </a:t>
            </a:r>
            <a:r>
              <a:rPr lang="en-US" dirty="0" err="1">
                <a:cs typeface="Arial Unicode MS"/>
              </a:rPr>
              <a:t>cea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</a:t>
            </a:r>
            <a:r>
              <a:rPr lang="ro-RO" dirty="0">
                <a:cs typeface="Arial Unicode MS"/>
              </a:rPr>
              <a:t>ă dinamică a pieței </a:t>
            </a:r>
            <a:r>
              <a:rPr lang="en-US" dirty="0">
                <a:cs typeface="Arial Unicode MS"/>
              </a:rPr>
              <a:t>– Microsoft SQL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7391400" cy="5287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048028"/>
            <a:ext cx="4114800" cy="17072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cs typeface="Arial Unicode MS"/>
              </a:rPr>
              <a:t>(</a:t>
            </a:r>
            <a:r>
              <a:rPr lang="en-US" dirty="0" err="1">
                <a:cs typeface="Arial Unicode MS"/>
              </a:rPr>
              <a:t>Probabil</a:t>
            </a:r>
            <a:r>
              <a:rPr lang="en-US" dirty="0">
                <a:cs typeface="Arial Unicode MS"/>
              </a:rPr>
              <a:t>) </a:t>
            </a:r>
            <a:r>
              <a:rPr lang="en-US" dirty="0" err="1">
                <a:cs typeface="Arial Unicode MS"/>
              </a:rPr>
              <a:t>cel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 server BD – Oracle</a:t>
            </a:r>
          </a:p>
        </p:txBody>
      </p:sp>
      <p:pic>
        <p:nvPicPr>
          <p:cNvPr id="21505" name="Picture 1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481" y="1143000"/>
            <a:ext cx="8451136" cy="56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19" y="1117209"/>
            <a:ext cx="3918383" cy="27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696200" cy="1371600"/>
          </a:xfrm>
        </p:spPr>
        <p:txBody>
          <a:bodyPr anchor="ctr">
            <a:normAutofit/>
          </a:bodyPr>
          <a:lstStyle/>
          <a:p>
            <a:pPr algn="ctr"/>
            <a:r>
              <a:rPr>
                <a:cs typeface="Arial Unicode MS"/>
              </a:rPr>
              <a:t>Utilizatori </a:t>
            </a:r>
            <a:r>
              <a:rPr lang="ro-RO">
                <a:cs typeface="Arial Unicode MS"/>
              </a:rPr>
              <a:t>involuntari ai </a:t>
            </a:r>
            <a:r>
              <a:rPr lang="en-US">
                <a:cs typeface="Arial Unicode MS"/>
              </a:rPr>
              <a:t>BD</a:t>
            </a:r>
            <a:endParaRPr>
              <a:cs typeface="Arial Unicode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19200"/>
            <a:ext cx="8534400" cy="5257800"/>
          </a:xfrm>
        </p:spPr>
        <p:txBody>
          <a:bodyPr>
            <a:normAutofit/>
          </a:bodyPr>
          <a:lstStyle/>
          <a:p>
            <a:r>
              <a:rPr lang="ro-RO"/>
              <a:t>Cea mai mare parte a celor ce folosesc BD nici nu ştiu de existenţa lor (şi trăiesc aşa fericiţi până la adânci bătrâneţe*)</a:t>
            </a:r>
            <a:endParaRPr lang="en-US"/>
          </a:p>
          <a:p>
            <a:r>
              <a:rPr lang="en-US"/>
              <a:t>Sunt numi</a:t>
            </a:r>
            <a:r>
              <a:rPr lang="ro-RO"/>
              <a:t>ţi utilizatori </a:t>
            </a:r>
            <a:r>
              <a:rPr lang="ro-RO" i="1"/>
              <a:t>curenţi</a:t>
            </a:r>
            <a:r>
              <a:rPr lang="ro-RO"/>
              <a:t> ai aplicaţiilor (pentru că ignoranţii sunt întotdeauna majoritari)</a:t>
            </a:r>
          </a:p>
          <a:p>
            <a:r>
              <a:rPr lang="ro-RO"/>
              <a:t>Interacţionează cu BD prin interfaţa aplicaţiei (meniuri, formulare, rapoarte)</a:t>
            </a:r>
          </a:p>
          <a:p>
            <a:r>
              <a:rPr lang="ro-RO"/>
              <a:t>Sunt complet dependenţi de aplicaţii şi informaticieni (care sunt, la rândul lor, dificili)</a:t>
            </a:r>
            <a:r>
              <a:rPr lang="en-US"/>
              <a:t> </a:t>
            </a:r>
            <a:endParaRPr lang="ro-RO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32073" y="6433268"/>
            <a:ext cx="6942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i="1"/>
              <a:t>* Dac</a:t>
            </a:r>
            <a:r>
              <a:rPr lang="ro-RO" sz="2400" i="1"/>
              <a:t>ă nu urmăresc Antena 3, România</a:t>
            </a:r>
            <a:r>
              <a:rPr lang="en-US" sz="2400" i="1"/>
              <a:t> TV</a:t>
            </a:r>
            <a:r>
              <a:rPr lang="ro-RO" sz="2400" i="1"/>
              <a:t> sau B1TV</a:t>
            </a:r>
            <a:endParaRPr lang="en-US" sz="2400" i="1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5029200"/>
          </a:xfrm>
        </p:spPr>
        <p:txBody>
          <a:bodyPr/>
          <a:lstStyle/>
          <a:p>
            <a:r>
              <a:rPr lang="en-US"/>
              <a:t>Prima categorie: </a:t>
            </a:r>
            <a:r>
              <a:rPr lang="en-US" i="1"/>
              <a:t>utilizatori ocazionali</a:t>
            </a:r>
          </a:p>
          <a:p>
            <a:r>
              <a:rPr lang="en-US"/>
              <a:t>Sunt </a:t>
            </a:r>
            <a:r>
              <a:rPr lang="ro-RO"/>
              <a:t>ținta acestui curs</a:t>
            </a:r>
          </a:p>
          <a:p>
            <a:r>
              <a:rPr lang="ro-RO"/>
              <a:t>Știu să “citească” schema unei BD şi să obţină aproape orice raport sau informaţie de care au nevoie</a:t>
            </a:r>
          </a:p>
          <a:p>
            <a:r>
              <a:rPr lang="ro-RO"/>
              <a:t>Nu sunt programatori</a:t>
            </a:r>
          </a:p>
          <a:p>
            <a:r>
              <a:rPr lang="ro-RO"/>
              <a:t>Nu au nevoie de informaticieni decât pentru asigurarea accesului la BD</a:t>
            </a:r>
          </a:p>
          <a:p>
            <a:endParaRPr lang="ro-RO"/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A doua </a:t>
            </a:r>
            <a:r>
              <a:rPr lang="en-US" dirty="0" err="1"/>
              <a:t>categorie</a:t>
            </a:r>
            <a:r>
              <a:rPr lang="en-US" dirty="0"/>
              <a:t>: </a:t>
            </a:r>
            <a:r>
              <a:rPr lang="ro-RO" i="1" dirty="0"/>
              <a:t>analişti</a:t>
            </a:r>
            <a:r>
              <a:rPr lang="en-US" i="1" dirty="0"/>
              <a:t>/</a:t>
            </a:r>
            <a:r>
              <a:rPr lang="en-US" i="1" dirty="0" err="1"/>
              <a:t>proiectan</a:t>
            </a:r>
            <a:r>
              <a:rPr lang="ro-RO" i="1" dirty="0"/>
              <a:t>ţi</a:t>
            </a:r>
            <a:endParaRPr lang="en-US" i="1" dirty="0"/>
          </a:p>
          <a:p>
            <a:r>
              <a:rPr lang="ro-RO" dirty="0"/>
              <a:t>Au nevoie şi de alte cursuri (Analiză, proiectare, SIFC</a:t>
            </a:r>
            <a:r>
              <a:rPr lang="en-US" dirty="0"/>
              <a:t>-</a:t>
            </a:r>
            <a:r>
              <a:rPr lang="ro-RO" dirty="0"/>
              <a:t>uri)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numai</a:t>
            </a:r>
            <a:r>
              <a:rPr lang="en-US" dirty="0"/>
              <a:t> c</a:t>
            </a:r>
            <a:r>
              <a:rPr lang="ro-RO" dirty="0"/>
              <a:t>ă ştiu să “citească” o BD, dar şi să proiecteze o schemă de BD</a:t>
            </a:r>
          </a:p>
          <a:p>
            <a:r>
              <a:rPr lang="ro-RO" dirty="0"/>
              <a:t>Nu sunt (de obicei) programatori</a:t>
            </a:r>
          </a:p>
          <a:p>
            <a:r>
              <a:rPr lang="ro-RO" dirty="0"/>
              <a:t>Lucrează împreună cu informaticieni la realizarea (dezvoltarea) aplicaţiilor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3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24088" cy="5257800"/>
          </a:xfrm>
        </p:spPr>
        <p:txBody>
          <a:bodyPr>
            <a:normAutofit/>
          </a:bodyPr>
          <a:lstStyle/>
          <a:p>
            <a:r>
              <a:rPr lang="ro-RO"/>
              <a:t>A treia </a:t>
            </a:r>
            <a:r>
              <a:rPr lang="en-US"/>
              <a:t>categorie: </a:t>
            </a:r>
            <a:r>
              <a:rPr lang="ro-RO" i="1"/>
              <a:t>dezvoltatori de aplicaţii</a:t>
            </a:r>
            <a:endParaRPr lang="en-US" i="1"/>
          </a:p>
          <a:p>
            <a:r>
              <a:rPr lang="ro-RO"/>
              <a:t>Sunt (de obicei) programatori</a:t>
            </a:r>
          </a:p>
          <a:p>
            <a:r>
              <a:rPr lang="ro-RO"/>
              <a:t>Au nevoie şi de alte cursuri (Programare, Sit</a:t>
            </a:r>
            <a:r>
              <a:rPr lang="en-US"/>
              <a:t>e</a:t>
            </a:r>
            <a:r>
              <a:rPr lang="ro-RO"/>
              <a:t>uri</a:t>
            </a:r>
            <a:r>
              <a:rPr lang="en-US"/>
              <a:t>/Aplica</a:t>
            </a:r>
            <a:r>
              <a:rPr lang="ro-RO"/>
              <a:t>ţii Web, BD 2</a:t>
            </a:r>
            <a:r>
              <a:rPr lang="en-US"/>
              <a:t>/avansate</a:t>
            </a:r>
            <a:r>
              <a:rPr lang="ro-RO"/>
              <a:t>...)</a:t>
            </a:r>
            <a:endParaRPr lang="en-US"/>
          </a:p>
          <a:p>
            <a:r>
              <a:rPr lang="en-US"/>
              <a:t>Folosesc</a:t>
            </a:r>
            <a:r>
              <a:rPr lang="ro-RO"/>
              <a:t> schem</a:t>
            </a:r>
            <a:r>
              <a:rPr lang="en-US"/>
              <a:t>a</a:t>
            </a:r>
            <a:r>
              <a:rPr lang="ro-RO"/>
              <a:t> de BD</a:t>
            </a:r>
            <a:r>
              <a:rPr lang="en-US"/>
              <a:t> pentru a realiza interfa</a:t>
            </a:r>
            <a:r>
              <a:rPr lang="ro-RO"/>
              <a:t>ţa (formulare, rapoarte) şi logica aplicaţiei</a:t>
            </a:r>
          </a:p>
          <a:p>
            <a:r>
              <a:rPr lang="ro-RO"/>
              <a:t>Ca şi profesorii, uneori sunt dificili şi introvertiţi, chiar enervanţi</a:t>
            </a: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4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534400" cy="5410200"/>
          </a:xfrm>
        </p:spPr>
        <p:txBody>
          <a:bodyPr>
            <a:normAutofit/>
          </a:bodyPr>
          <a:lstStyle/>
          <a:p>
            <a:r>
              <a:rPr lang="ro-RO"/>
              <a:t>A patra </a:t>
            </a:r>
            <a:r>
              <a:rPr lang="en-US"/>
              <a:t>categorie: </a:t>
            </a:r>
            <a:r>
              <a:rPr lang="ro-RO" i="1"/>
              <a:t>administratorul BD</a:t>
            </a:r>
            <a:endParaRPr lang="en-US" i="1"/>
          </a:p>
          <a:p>
            <a:r>
              <a:rPr lang="ro-RO"/>
              <a:t>Reprezintă </a:t>
            </a:r>
            <a:r>
              <a:rPr lang="ro-RO" i="1"/>
              <a:t>IL CAPO DI TUTTI CAPI </a:t>
            </a:r>
            <a:r>
              <a:rPr lang="ro-RO"/>
              <a:t>într</a:t>
            </a:r>
            <a:r>
              <a:rPr lang="en-US"/>
              <a:t>-o </a:t>
            </a:r>
            <a:r>
              <a:rPr lang="ro-RO"/>
              <a:t>BD</a:t>
            </a:r>
          </a:p>
          <a:p>
            <a:r>
              <a:rPr lang="ro-RO"/>
              <a:t>Crează obiecte şi utilizatori ai BD</a:t>
            </a:r>
          </a:p>
          <a:p>
            <a:r>
              <a:rPr lang="ro-RO"/>
              <a:t>Acordă şi revocă drepturi utilizatorilor BD</a:t>
            </a:r>
          </a:p>
          <a:p>
            <a:r>
              <a:rPr lang="ro-RO"/>
              <a:t>Răspunde de optimizarea BD </a:t>
            </a:r>
          </a:p>
          <a:p>
            <a:r>
              <a:rPr lang="ro-RO"/>
              <a:t>În capul său se sparg oalele dacă BD o ia razna </a:t>
            </a:r>
          </a:p>
          <a:p>
            <a:r>
              <a:rPr lang="ro-RO"/>
              <a:t>Are nevoie şi de alte cursuri (BD 2</a:t>
            </a:r>
            <a:r>
              <a:rPr lang="en-US"/>
              <a:t>/</a:t>
            </a:r>
            <a:r>
              <a:rPr lang="ro-RO"/>
              <a:t> </a:t>
            </a:r>
            <a:r>
              <a:rPr lang="en-US"/>
              <a:t>avansate</a:t>
            </a:r>
            <a:r>
              <a:rPr lang="ro-RO"/>
              <a:t>, Administrarea BD, Programare)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>
                <a:cs typeface="Arial Unicode MS"/>
              </a:rPr>
              <a:t>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7696200" cy="4724400"/>
          </a:xfrm>
        </p:spPr>
        <p:txBody>
          <a:bodyPr/>
          <a:lstStyle/>
          <a:p>
            <a:pPr marL="82550" indent="0">
              <a:buNone/>
            </a:pPr>
            <a:r>
              <a:rPr lang="en-US" dirty="0">
                <a:hlinkClick r:id="rId2"/>
              </a:rPr>
              <a:t>https://github.com/marinfotache/Baze-de-date-I/blob/master/SQL.%20Dialecte%20DB2-%20Oracle-%20PostgreSQL%20si%20SQL%20Server/SQL2009_Cap01_Baze_de_date_SGBD.pdf</a:t>
            </a:r>
            <a:endParaRPr lang="en-US" dirty="0"/>
          </a:p>
          <a:p>
            <a:pPr marL="825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8565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712" y="1247775"/>
            <a:ext cx="7634288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895475" y="1419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96825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Administratorul</a:t>
            </a:r>
          </a:p>
          <a:p>
            <a:pPr algn="ctr">
              <a:buNone/>
            </a:pPr>
            <a:r>
              <a:rPr lang="ro-RO" sz="1600" b="1"/>
              <a:t>BD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3886200" y="609600"/>
            <a:ext cx="2209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Utilizatori involuntari</a:t>
            </a:r>
            <a:endParaRPr lang="en-US" sz="1600" b="1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52400"/>
            <a:ext cx="89154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Niveluri de abstractizare a datelor</a:t>
            </a:r>
            <a:endParaRPr>
              <a:cs typeface="Arial Unicode M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514600" y="914400"/>
            <a:ext cx="1676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 rot="16200000" flipH="1">
            <a:off x="5471916" y="442716"/>
            <a:ext cx="295668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95800" y="914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24800" y="5334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</a:t>
            </a:r>
          </a:p>
          <a:p>
            <a:pPr>
              <a:buNone/>
            </a:pPr>
            <a:r>
              <a:rPr lang="ro-RO" sz="1600" b="1"/>
              <a:t>ocazional</a:t>
            </a:r>
            <a:endParaRPr lang="en-US" sz="1600" b="1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rot="10800000" flipV="1">
            <a:off x="7620000" y="825788"/>
            <a:ext cx="304800" cy="393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" y="2514600"/>
            <a:ext cx="12009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Dezvoltator</a:t>
            </a:r>
            <a:endParaRPr 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0" y="3657600"/>
            <a:ext cx="17695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Analist</a:t>
            </a:r>
            <a:r>
              <a:rPr lang="en-US" sz="1600" b="1"/>
              <a:t>/proiectant</a:t>
            </a:r>
          </a:p>
        </p:txBody>
      </p:sp>
      <p:sp>
        <p:nvSpPr>
          <p:cNvPr id="24" name="Right Arrow 23"/>
          <p:cNvSpPr/>
          <p:nvPr/>
        </p:nvSpPr>
        <p:spPr>
          <a:xfrm rot="19038476">
            <a:off x="1059817" y="3620732"/>
            <a:ext cx="1868074" cy="60740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1202894">
            <a:off x="1811486" y="4162971"/>
            <a:ext cx="1868074" cy="646388"/>
          </a:xfrm>
          <a:prstGeom prst="rightArrow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536698">
            <a:off x="1244598" y="5164161"/>
            <a:ext cx="1868074" cy="62462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9248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Evoluţia</a:t>
            </a:r>
            <a:r>
              <a:rPr lang="en-US" dirty="0">
                <a:cs typeface="Arial Unicode MS"/>
              </a:rPr>
              <a:t> (</a:t>
            </a:r>
            <a:r>
              <a:rPr lang="en-US" dirty="0" err="1">
                <a:cs typeface="Arial Unicode MS"/>
              </a:rPr>
              <a:t>incomplet</a:t>
            </a:r>
            <a:r>
              <a:rPr lang="ro-RO" dirty="0">
                <a:cs typeface="Arial Unicode MS"/>
              </a:rPr>
              <a:t>ă a</a:t>
            </a:r>
            <a:r>
              <a:rPr lang="en-US" dirty="0">
                <a:cs typeface="Arial Unicode MS"/>
              </a:rPr>
              <a:t>)</a:t>
            </a:r>
            <a:r>
              <a:rPr lang="ro-RO" dirty="0">
                <a:cs typeface="Arial Unicode MS"/>
              </a:rPr>
              <a:t> bazelor de date</a:t>
            </a:r>
            <a:endParaRPr dirty="0">
              <a:cs typeface="Arial Unicode MS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228850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604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67056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ierarhic</a:t>
            </a:r>
            <a:endParaRPr>
              <a:cs typeface="Arial Unicode MS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1690688" y="2105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4580" name="Picture 3" descr="Fig01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3438"/>
            <a:ext cx="8991600" cy="602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43434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reţea</a:t>
            </a:r>
            <a:endParaRPr>
              <a:cs typeface="Arial Unicode MS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33550" y="2076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604" name="Picture 3" descr="Fig01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01858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228600"/>
            <a:ext cx="4572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relaţional</a:t>
            </a:r>
            <a:endParaRPr>
              <a:cs typeface="Arial Unicode MS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2119313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6628" name="Picture 3" descr="Fig01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7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4191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E-R</a:t>
            </a:r>
            <a:endParaRPr>
              <a:cs typeface="Arial Unicode MS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581275" y="2138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652" name="Picture 3" descr="Fig01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714488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“</a:t>
            </a:r>
            <a:r>
              <a:rPr lang="en-US" dirty="0" err="1">
                <a:cs typeface="Arial Unicode MS"/>
              </a:rPr>
              <a:t>Modelul</a:t>
            </a:r>
            <a:r>
              <a:rPr lang="en-US" dirty="0">
                <a:cs typeface="Arial Unicode MS"/>
              </a:rPr>
              <a:t>” de date XML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04608"/>
            <a:ext cx="6849602" cy="595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914159" y="6516368"/>
            <a:ext cx="222984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o-RO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Sursa</a:t>
            </a:r>
            <a:r>
              <a:rPr lang="en-US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: Ponniah 2007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Un “model” de date </a:t>
            </a:r>
            <a:r>
              <a:rPr lang="en-US" dirty="0" err="1">
                <a:cs typeface="Arial Unicode MS"/>
              </a:rPr>
              <a:t>NoSQL</a:t>
            </a:r>
            <a:r>
              <a:rPr lang="en-US" dirty="0">
                <a:cs typeface="Arial Unicode MS"/>
              </a:rPr>
              <a:t> - </a:t>
            </a:r>
            <a:r>
              <a:rPr lang="en-US" dirty="0" err="1">
                <a:cs typeface="Arial Unicode MS"/>
              </a:rPr>
              <a:t>MongoDB</a:t>
            </a:r>
            <a:endParaRPr lang="en-US" dirty="0">
              <a:cs typeface="Arial Unicode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db.facturi.insert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 {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_id : 1111,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datafact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new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ISODate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("2011-08-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01T11:00:00Z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"),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codcl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myClientId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linii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[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1',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1000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2,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2,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2', um : 'kg',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Bere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0.12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75,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1050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3,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5,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5',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7060 }  ]   }) ;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320"/>
            <a:ext cx="838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Limbaje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programare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pentru</a:t>
            </a:r>
            <a:r>
              <a:rPr lang="en-US" dirty="0">
                <a:cs typeface="Arial Unicode MS"/>
              </a:rPr>
              <a:t> BD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2438400"/>
            <a:ext cx="8534400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o-RO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524000"/>
            <a:ext cx="8610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Sunt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diferite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limbajele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clasice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(Pascal, C, Basic, Java)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sau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scripting (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Php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obicei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,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prezint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ă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intrucţiuni (grupate în programe), ci comenzi lansate autonom (sau în grupuri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– script-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uri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  <a:endParaRPr kumimoji="0" lang="ro-RO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ro-RO" sz="3200" noProof="0" dirty="0">
                <a:latin typeface="Avenir Medium"/>
                <a:cs typeface="Avenir Medium"/>
              </a:rPr>
              <a:t>Pot fi învăţate fără a şti deloc programare</a:t>
            </a:r>
            <a:endParaRPr lang="en-US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err="1">
                <a:latin typeface="Avenir Medium"/>
                <a:cs typeface="Avenir Medium"/>
              </a:rPr>
              <a:t>Cel</a:t>
            </a:r>
            <a:r>
              <a:rPr lang="en-US" sz="3200" dirty="0">
                <a:latin typeface="Avenir Medium"/>
                <a:cs typeface="Avenir Medium"/>
              </a:rPr>
              <a:t> </a:t>
            </a:r>
            <a:r>
              <a:rPr lang="en-US" sz="3200" dirty="0" err="1">
                <a:latin typeface="Avenir Medium"/>
                <a:cs typeface="Avenir Medium"/>
              </a:rPr>
              <a:t>mai</a:t>
            </a:r>
            <a:r>
              <a:rPr lang="en-US" sz="3200" dirty="0">
                <a:latin typeface="Avenir Medium"/>
                <a:cs typeface="Avenir Medium"/>
              </a:rPr>
              <a:t> important: SQL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noProof="0" dirty="0" err="1">
                <a:latin typeface="Avenir Medium"/>
                <a:cs typeface="Avenir Medium"/>
              </a:rPr>
              <a:t>Altele</a:t>
            </a:r>
            <a:r>
              <a:rPr lang="en-US" sz="3200" noProof="0" dirty="0">
                <a:latin typeface="Avenir Medium"/>
                <a:cs typeface="Avenir Medium"/>
              </a:rPr>
              <a:t>: </a:t>
            </a:r>
            <a:r>
              <a:rPr lang="en-US" sz="3200" noProof="0" dirty="0" err="1">
                <a:latin typeface="Avenir Medium"/>
                <a:cs typeface="Avenir Medium"/>
              </a:rPr>
              <a:t>OQL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LINQ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XQuery</a:t>
            </a:r>
            <a:r>
              <a:rPr lang="en-US" sz="3200" noProof="0" dirty="0">
                <a:latin typeface="Avenir Medium"/>
                <a:cs typeface="Avenir Medium"/>
              </a:rPr>
              <a:t>, QBE </a:t>
            </a:r>
            <a:endParaRPr lang="ro-RO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467600" cy="1371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>
                <a:cs typeface="Arial Unicode MS"/>
              </a:rPr>
              <a:t>Limbaje pentru BD</a:t>
            </a:r>
            <a:br>
              <a:rPr lang="en-US">
                <a:cs typeface="Arial Unicode MS"/>
              </a:rPr>
            </a:br>
            <a:r>
              <a:rPr lang="en-US">
                <a:cs typeface="Arial Unicode MS"/>
              </a:rPr>
              <a:t>Trei tipuri de comenzi</a:t>
            </a:r>
            <a:br>
              <a:rPr>
                <a:cs typeface="Arial Unicode MS"/>
              </a:rPr>
            </a:br>
            <a:endParaRPr>
              <a:cs typeface="Arial Unicode MS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7924800" cy="54102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 err="1"/>
              <a:t>DDL</a:t>
            </a:r>
            <a:r>
              <a:rPr lang="en-US" sz="2800" dirty="0"/>
              <a:t> (Data Definition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M</a:t>
            </a:r>
            <a:r>
              <a:rPr lang="en-US" sz="2400" dirty="0" err="1"/>
              <a:t>odific</a:t>
            </a:r>
            <a:r>
              <a:rPr lang="ro-RO" sz="2400" dirty="0"/>
              <a:t>ă </a:t>
            </a:r>
            <a:r>
              <a:rPr lang="ro-RO" sz="2400" b="1" dirty="0"/>
              <a:t>schema</a:t>
            </a:r>
            <a:r>
              <a:rPr lang="ro-RO" sz="2400" dirty="0"/>
              <a:t> BD</a:t>
            </a:r>
            <a:endParaRPr lang="en-US" sz="2400" dirty="0"/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 err="1"/>
              <a:t>Crea</a:t>
            </a:r>
            <a:r>
              <a:rPr lang="ro-RO" sz="2400" dirty="0"/>
              <a:t>ză, şterg şi modifică obiectele din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</a:t>
            </a:r>
            <a:r>
              <a:rPr lang="en-US" sz="2400" dirty="0"/>
              <a:t>: CREATE TABLE, DROP INDEX, ALTER VIEW</a:t>
            </a:r>
          </a:p>
          <a:p>
            <a:pPr algn="just">
              <a:lnSpc>
                <a:spcPct val="90000"/>
              </a:lnSpc>
              <a:buNone/>
            </a:pPr>
            <a:endParaRPr lang="en-US" sz="1000" dirty="0"/>
          </a:p>
          <a:p>
            <a:pPr algn="just">
              <a:lnSpc>
                <a:spcPct val="90000"/>
              </a:lnSpc>
              <a:buNone/>
            </a:pPr>
            <a:r>
              <a:rPr lang="en-US" sz="2800" dirty="0"/>
              <a:t>DM</a:t>
            </a:r>
            <a:r>
              <a:rPr lang="ro-RO" sz="2800" dirty="0"/>
              <a:t>L (Data Manipulation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/>
              <a:t>De</a:t>
            </a:r>
            <a:r>
              <a:rPr lang="ro-RO" sz="2400" dirty="0"/>
              <a:t>stinate editării şi prelucrării </a:t>
            </a:r>
            <a:r>
              <a:rPr lang="ro-RO" sz="2400" b="1" dirty="0"/>
              <a:t>conţinutului</a:t>
            </a:r>
            <a:r>
              <a:rPr lang="ro-RO" sz="2400" dirty="0"/>
              <a:t>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Ex. INSERT, UPDATE, DELETE, SELECT</a:t>
            </a:r>
          </a:p>
          <a:p>
            <a:pPr algn="just">
              <a:lnSpc>
                <a:spcPct val="90000"/>
              </a:lnSpc>
              <a:buNone/>
            </a:pPr>
            <a:endParaRPr lang="ro-RO" sz="1000" dirty="0"/>
          </a:p>
          <a:p>
            <a:pPr algn="just">
              <a:lnSpc>
                <a:spcPct val="90000"/>
              </a:lnSpc>
              <a:buNone/>
            </a:pPr>
            <a:r>
              <a:rPr lang="ro-RO" sz="2800" dirty="0"/>
              <a:t>DCL (Data Control Language)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C</a:t>
            </a:r>
            <a:r>
              <a:rPr lang="en-US" sz="2400" dirty="0"/>
              <a:t>o</a:t>
            </a:r>
            <a:r>
              <a:rPr lang="ro-RO" sz="2400" dirty="0"/>
              <a:t>ntrolul drepturilor de acces la obiectele BD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Ex. CREATE USER, GRANT, REVOKE</a:t>
            </a:r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algn="just">
              <a:lnSpc>
                <a:spcPct val="90000"/>
              </a:lnSpc>
              <a:buNone/>
            </a:pPr>
            <a:endParaRPr lang="ro-RO" sz="2800" dirty="0"/>
          </a:p>
          <a:p>
            <a:pPr algn="just">
              <a:lnSpc>
                <a:spcPct val="90000"/>
              </a:lnSpc>
              <a:buFontTx/>
              <a:buChar char="-"/>
            </a:pPr>
            <a:endParaRPr lang="en-US" sz="2800" dirty="0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Există baze de date fără calculatoare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1600200"/>
          </a:xfrm>
        </p:spPr>
        <p:txBody>
          <a:bodyPr>
            <a:normAutofit/>
          </a:bodyPr>
          <a:lstStyle/>
          <a:p>
            <a:r>
              <a:rPr lang="ro-RO"/>
              <a:t>În sens larg (de arhivă), da</a:t>
            </a:r>
          </a:p>
          <a:p>
            <a:pPr>
              <a:buNone/>
            </a:pPr>
            <a:endParaRPr lang="en-US"/>
          </a:p>
        </p:txBody>
      </p:sp>
      <p:pic>
        <p:nvPicPr>
          <p:cNvPr id="5" name="Picture 2" descr="C:\Downloads\MC91021588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447800"/>
            <a:ext cx="4064000" cy="3048000"/>
          </a:xfrm>
          <a:prstGeom prst="rect">
            <a:avLst/>
          </a:prstGeom>
          <a:noFill/>
        </p:spPr>
      </p:pic>
      <p:pic>
        <p:nvPicPr>
          <p:cNvPr id="6" name="Picture 3" descr="C:\Downloads\MP9004424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05200"/>
            <a:ext cx="4800600" cy="3190987"/>
          </a:xfrm>
          <a:prstGeom prst="rect">
            <a:avLst/>
          </a:prstGeom>
          <a:noFill/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05400" y="4800600"/>
            <a:ext cx="373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>
                <a:latin typeface="Avenir Medium"/>
                <a:cs typeface="Avenir Medium"/>
              </a:rPr>
              <a:t>Prop</a:t>
            </a:r>
            <a:r>
              <a:rPr lang="en-US">
                <a:latin typeface="Avenir Medium"/>
                <a:cs typeface="Avenir Medium"/>
              </a:rPr>
              <a:t>r</a:t>
            </a:r>
            <a:r>
              <a:rPr lang="ro-RO">
                <a:latin typeface="Avenir Medium"/>
                <a:cs typeface="Avenir Medium"/>
              </a:rPr>
              <a:t>iu</a:t>
            </a:r>
            <a:r>
              <a:rPr lang="en-US">
                <a:latin typeface="Avenir Medium"/>
                <a:cs typeface="Avenir Medium"/>
              </a:rPr>
              <a:t>-zis</a:t>
            </a:r>
            <a:r>
              <a:rPr lang="ro-RO">
                <a:latin typeface="Avenir Medium"/>
                <a:cs typeface="Avenir Medium"/>
              </a:rPr>
              <a:t>, </a:t>
            </a:r>
            <a:r>
              <a:rPr lang="en-US">
                <a:latin typeface="Avenir Medium"/>
                <a:cs typeface="Avenir Medium"/>
              </a:rPr>
              <a:t>nu !</a:t>
            </a:r>
            <a:endParaRPr lang="ro-RO">
              <a:latin typeface="Avenir Medium"/>
              <a:cs typeface="Avenir Medium"/>
            </a:endParaRPr>
          </a:p>
          <a:p>
            <a:endParaRPr lang="en-US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Teme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actuale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în bazele de date și domenii conexe</a:t>
            </a:r>
            <a:endParaRPr lang="en-US" dirty="0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Tehnologii şi servere NoSQL (</a:t>
            </a:r>
            <a:r>
              <a:rPr lang="en-GB" dirty="0"/>
              <a:t>Dynamo, </a:t>
            </a:r>
            <a:r>
              <a:rPr lang="en-GB" dirty="0" err="1"/>
              <a:t>MongoDB</a:t>
            </a:r>
            <a:r>
              <a:rPr lang="en-GB" dirty="0"/>
              <a:t>, </a:t>
            </a:r>
            <a:r>
              <a:rPr lang="en-GB" dirty="0" err="1"/>
              <a:t>CouchDB</a:t>
            </a:r>
            <a:r>
              <a:rPr lang="en-GB" dirty="0"/>
              <a:t>, </a:t>
            </a:r>
            <a:r>
              <a:rPr lang="ro-RO" dirty="0"/>
              <a:t> Cassandra, Neo4j etc.)</a:t>
            </a:r>
          </a:p>
          <a:p>
            <a:r>
              <a:rPr lang="ro-RO" dirty="0"/>
              <a:t>Servere NewSQL (</a:t>
            </a:r>
            <a:r>
              <a:rPr lang="en-GB" dirty="0" err="1"/>
              <a:t>VoltDB</a:t>
            </a:r>
            <a:r>
              <a:rPr lang="en-GB" dirty="0"/>
              <a:t>, </a:t>
            </a:r>
            <a:r>
              <a:rPr lang="en-GB" dirty="0" err="1"/>
              <a:t>MySQL</a:t>
            </a:r>
            <a:r>
              <a:rPr lang="en-GB" dirty="0"/>
              <a:t> Cluster, </a:t>
            </a:r>
            <a:r>
              <a:rPr lang="en-GB" dirty="0" err="1"/>
              <a:t>Clustrix</a:t>
            </a:r>
            <a:r>
              <a:rPr lang="ro-RO" dirty="0"/>
              <a:t>) </a:t>
            </a:r>
          </a:p>
          <a:p>
            <a:r>
              <a:rPr lang="ro-RO" dirty="0"/>
              <a:t>BigData</a:t>
            </a:r>
          </a:p>
          <a:p>
            <a:r>
              <a:rPr lang="ro-RO" dirty="0"/>
              <a:t>Analytics</a:t>
            </a:r>
          </a:p>
          <a:p>
            <a:r>
              <a:rPr lang="ro-RO" dirty="0"/>
              <a:t>Data Mining</a:t>
            </a:r>
          </a:p>
          <a:p>
            <a:r>
              <a:rPr lang="ro-RO" dirty="0"/>
              <a:t>Semantic Web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tudent curi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6863" y="1066800"/>
            <a:ext cx="3187137" cy="2324101"/>
          </a:xfrm>
          <a:prstGeom prst="rect">
            <a:avLst/>
          </a:prstGeom>
          <a:noFill/>
        </p:spPr>
      </p:pic>
      <p:pic>
        <p:nvPicPr>
          <p:cNvPr id="11266" name="Picture 2" descr="Femeie Plictisit study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19600"/>
            <a:ext cx="3343276" cy="22288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924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Două ţinte (victime) ale cursului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8400" y="4114800"/>
            <a:ext cx="6705600" cy="2743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Avenir Medium"/>
              </a:rPr>
              <a:t>Studenți ai specializării Statistic</a:t>
            </a:r>
            <a:r>
              <a:rPr lang="ro-RO" dirty="0">
                <a:cs typeface="Avenir Medium"/>
              </a:rPr>
              <a:t>ă...</a:t>
            </a:r>
            <a:endParaRPr lang="en-US" dirty="0">
              <a:cs typeface="Avenir Medium"/>
            </a:endParaRPr>
          </a:p>
          <a:p>
            <a:pPr lvl="1"/>
            <a:r>
              <a:rPr lang="ro-RO" dirty="0">
                <a:latin typeface="Avenir Medium"/>
                <a:cs typeface="Avenir Medium"/>
              </a:rPr>
              <a:t>Ceva mai reticenți la început (dacă mă pricep la SPSS, la ce-mi mai trebuie SQL?)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În mare parte, datele economice de analizat nu se iau din chestionare, ci din BD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Bonus: introducere în R</a:t>
            </a:r>
          </a:p>
          <a:p>
            <a:pPr lvl="1"/>
            <a:endParaRPr lang="ro-RO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1066800"/>
            <a:ext cx="6858000" cy="2209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Studenţi InfoEc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Cooperanţi (de obicei)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BD repre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z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intă, alături de programare şi analiză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proiectarea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, 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pilon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esen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ţial al cunoştinţelor de bază pentru un 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olvent IE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3200400"/>
            <a:ext cx="8763000" cy="838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ro-RO" dirty="0">
                <a:latin typeface="Avenir Medium"/>
                <a:cs typeface="Avenir Medium"/>
              </a:rPr>
              <a:t>Un număr considerabil de posturi IT (dezvoltare, testare, administrare...) necesită cunoștințe de BD </a:t>
            </a:r>
            <a:endParaRPr kumimoji="0" lang="ro-RO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ea typeface="+mn-ea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Dificult</a:t>
            </a:r>
            <a:r>
              <a:rPr lang="ro-RO">
                <a:cs typeface="Arial Unicode MS"/>
              </a:rPr>
              <a:t>ăţi majore ale cursului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6934200" cy="4114800"/>
          </a:xfrm>
        </p:spPr>
        <p:txBody>
          <a:bodyPr/>
          <a:lstStyle/>
          <a:p>
            <a:r>
              <a:rPr lang="ro-RO"/>
              <a:t>Nu este de tocit, ci de înţeles</a:t>
            </a:r>
          </a:p>
          <a:p>
            <a:r>
              <a:rPr lang="ro-RO"/>
              <a:t>Trebuie exersat (lucrat)</a:t>
            </a:r>
          </a:p>
          <a:p>
            <a:pPr>
              <a:buNone/>
            </a:pPr>
            <a:endParaRPr lang="en-US"/>
          </a:p>
        </p:txBody>
      </p:sp>
      <p:pic>
        <p:nvPicPr>
          <p:cNvPr id="43010" name="Picture 2" descr="C:\Downloads\MP90043072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 l="4630" r="463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5" name="Picture 2" descr="C:\Downloads\MP9004224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759" y="3581400"/>
            <a:ext cx="4459441" cy="29718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Examinare. Cum v</a:t>
            </a:r>
            <a:r>
              <a:rPr lang="en-US">
                <a:cs typeface="Arial Unicode MS"/>
              </a:rPr>
              <a:t>-o</a:t>
            </a:r>
            <a:r>
              <a:rPr lang="ro-RO">
                <a:cs typeface="Arial Unicode MS"/>
              </a:rPr>
              <a:t> doriţi...</a:t>
            </a:r>
            <a:endParaRPr lang="en-US">
              <a:cs typeface="Arial Unicode MS"/>
            </a:endParaRPr>
          </a:p>
        </p:txBody>
      </p:sp>
      <p:pic>
        <p:nvPicPr>
          <p:cNvPr id="46082" name="Picture 2" descr="C:\Downloads\MP90040226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366459"/>
            <a:ext cx="3505200" cy="5262941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... şi cum o să se desfăşoare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2971800"/>
            <a:ext cx="3733800" cy="2590800"/>
          </a:xfrm>
        </p:spPr>
        <p:txBody>
          <a:bodyPr/>
          <a:lstStyle/>
          <a:p>
            <a:r>
              <a:rPr lang="ro-RO"/>
              <a:t>Test Blackboard</a:t>
            </a:r>
          </a:p>
          <a:p>
            <a:endParaRPr lang="ro-RO"/>
          </a:p>
          <a:p>
            <a:endParaRPr lang="ro-RO"/>
          </a:p>
          <a:p>
            <a:r>
              <a:rPr lang="ro-RO"/>
              <a:t>Examen(e) scrise</a:t>
            </a:r>
            <a:endParaRPr lang="en-US"/>
          </a:p>
        </p:txBody>
      </p:sp>
      <p:pic>
        <p:nvPicPr>
          <p:cNvPr id="45058" name="Picture 2" descr="C:\Downloads\MP90042780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3733800" cy="2377380"/>
          </a:xfrm>
          <a:prstGeom prst="rect">
            <a:avLst/>
          </a:prstGeom>
          <a:noFill/>
        </p:spPr>
      </p:pic>
      <p:pic>
        <p:nvPicPr>
          <p:cNvPr id="45059" name="Picture 3" descr="C:\Downloads\MP9003998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91000"/>
            <a:ext cx="3901440" cy="2599944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InfoEc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22948" y="2286000"/>
            <a:ext cx="3711452" cy="99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34" name="Picture 10" descr="Strîmbei Cătăl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8188" y="5152237"/>
            <a:ext cx="1153252" cy="1553363"/>
          </a:xfrm>
          <a:prstGeom prst="rect">
            <a:avLst/>
          </a:prstGeom>
          <a:noFill/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219200" y="3648397"/>
            <a:ext cx="2362200" cy="1066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Octavian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Dospinescu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438400" y="5246338"/>
            <a:ext cx="5236356" cy="14113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Cătălin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Strîmbei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(as DBA)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92200"/>
            <a:ext cx="1320800" cy="1320800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1371600" y="1349125"/>
            <a:ext cx="18288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Armand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Bertea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" y="3201721"/>
            <a:ext cx="1231761" cy="1522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92" y="2286000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536756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58" y="5323350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6983754" y="3863046"/>
            <a:ext cx="2007846" cy="9893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65" y="3556996"/>
            <a:ext cx="1163337" cy="139600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F6F1DA6-993B-8B4E-AA19-950653F05A45}"/>
              </a:ext>
            </a:extLst>
          </p:cNvPr>
          <p:cNvSpPr txBox="1">
            <a:spLocks/>
          </p:cNvSpPr>
          <p:nvPr/>
        </p:nvSpPr>
        <p:spPr>
          <a:xfrm>
            <a:off x="5471076" y="1246467"/>
            <a:ext cx="17526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George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Talabă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D2F335-339B-E54E-8EEE-28F6B997E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074" y="955859"/>
            <a:ext cx="1305652" cy="13056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924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specializarea Statistică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77846" y="2104509"/>
            <a:ext cx="2667000" cy="16292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None/>
            </a:pPr>
            <a:r>
              <a:rPr lang="ro-RO" sz="3000" dirty="0"/>
              <a:t>Marin </a:t>
            </a:r>
          </a:p>
          <a:p>
            <a:pPr>
              <a:lnSpc>
                <a:spcPct val="110000"/>
              </a:lnSpc>
              <a:buNone/>
            </a:pPr>
            <a:r>
              <a:rPr lang="ro-RO" sz="3000" dirty="0"/>
              <a:t>Fotache </a:t>
            </a:r>
          </a:p>
          <a:p>
            <a:pPr>
              <a:lnSpc>
                <a:spcPct val="110000"/>
              </a:lnSpc>
              <a:buNone/>
            </a:pPr>
            <a:r>
              <a:rPr lang="ro-RO" sz="3000" dirty="0"/>
              <a:t>(curs)</a:t>
            </a:r>
          </a:p>
          <a:p>
            <a:pPr>
              <a:lnSpc>
                <a:spcPct val="110000"/>
              </a:lnSpc>
            </a:pPr>
            <a:endParaRPr lang="ro-RO" sz="3000" dirty="0"/>
          </a:p>
          <a:p>
            <a:pPr>
              <a:lnSpc>
                <a:spcPct val="110000"/>
              </a:lnSpc>
            </a:pPr>
            <a:endParaRPr lang="ro-RO" sz="3000" dirty="0"/>
          </a:p>
          <a:p>
            <a:pPr>
              <a:lnSpc>
                <a:spcPct val="110000"/>
              </a:lnSpc>
            </a:pP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46" y="2159088"/>
            <a:ext cx="1197708" cy="154300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CC28CF-88E1-474D-857D-95E6D3C9DAB1}"/>
              </a:ext>
            </a:extLst>
          </p:cNvPr>
          <p:cNvSpPr txBox="1">
            <a:spLocks/>
          </p:cNvSpPr>
          <p:nvPr/>
        </p:nvSpPr>
        <p:spPr>
          <a:xfrm>
            <a:off x="2438400" y="4724400"/>
            <a:ext cx="1828800" cy="836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Adina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Diaconu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97F7272-E6A4-6B4B-9143-30112E8573BC}"/>
              </a:ext>
            </a:extLst>
          </p:cNvPr>
          <p:cNvSpPr txBox="1">
            <a:spLocks/>
          </p:cNvSpPr>
          <p:nvPr/>
        </p:nvSpPr>
        <p:spPr>
          <a:xfrm>
            <a:off x="4648201" y="4236050"/>
            <a:ext cx="2286000" cy="13265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Cristina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Elena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Zamfir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4D7D5-0993-1045-959D-DFDAC398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53" y="4377640"/>
            <a:ext cx="1261159" cy="1261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A1ECE-939B-9943-BC28-2FD46A0AD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0566" r="23839" b="41101"/>
          <a:stretch/>
        </p:blipFill>
        <p:spPr>
          <a:xfrm>
            <a:off x="6941545" y="4236050"/>
            <a:ext cx="1784295" cy="12503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52400"/>
            <a:ext cx="533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Moment publicitar</a:t>
            </a:r>
            <a:endParaRPr lang="en-US">
              <a:cs typeface="Arial Unicode MS"/>
            </a:endParaRPr>
          </a:p>
        </p:txBody>
      </p:sp>
      <p:pic>
        <p:nvPicPr>
          <p:cNvPr id="60424" name="Picture 8" descr="http://www.magazinultau.ro/images/produse/carti/SQL-Dialecte-DB2-Oracle-PostgreSQL-si-SQL-Server-785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3650" y="1371600"/>
            <a:ext cx="3384550" cy="495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0426" name="Picture 10" descr="http://www.librariacarter.ro/images/l_fotache_proiectarea84deo9a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3327400" cy="4991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0772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Disciplina BD a avut întodeauna priză la public !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6096000"/>
            <a:ext cx="7772400" cy="685800"/>
          </a:xfrm>
        </p:spPr>
        <p:txBody>
          <a:bodyPr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ro-RO" sz="2800" b="1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Avenir Light"/>
              </a:rPr>
              <a:t>Imagine de la un curs din anii trecuți</a:t>
            </a:r>
            <a:endParaRPr lang="en-US" sz="2800" b="1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Avenir Light"/>
            </a:endParaRPr>
          </a:p>
        </p:txBody>
      </p:sp>
      <p:pic>
        <p:nvPicPr>
          <p:cNvPr id="40962" name="Picture 2" descr="C:\Downloads\MP900439371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24667"/>
            <a:ext cx="6019800" cy="4018933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/>
              <a:t>Câteva tutoriale video</a:t>
            </a:r>
            <a:endParaRPr lang="en-US" b="1"/>
          </a:p>
        </p:txBody>
      </p:sp>
      <p:sp>
        <p:nvSpPr>
          <p:cNvPr id="3" name="Rectangle 2"/>
          <p:cNvSpPr/>
          <p:nvPr/>
        </p:nvSpPr>
        <p:spPr>
          <a:xfrm>
            <a:off x="1066800" y="1905000"/>
            <a:ext cx="7620000" cy="424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Databases and SQL - an introduction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http://www.youtube.com/watch?v=SVV7HjKmFY4&amp;feature=related </a:t>
            </a:r>
            <a:endParaRPr lang="ro-RO" sz="1800">
              <a:latin typeface="Avenir Light"/>
              <a:cs typeface="Avenir Light"/>
              <a:hlinkClick r:id="rId2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Introduction to Databases,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ro-RO" sz="1800">
                <a:latin typeface="Avenir Light"/>
                <a:cs typeface="Avenir Light"/>
                <a:hlinkClick r:id="rId3"/>
              </a:rPr>
              <a:t>http://www.youtube.com/watch?v=mNFQZzvx1VM&amp;feature=related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 Management Systems -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http://www.youtube.com/watch?v=1CEQcSSSKfo&amp;feature=related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en-US" sz="1400">
              <a:latin typeface="Avenir Light"/>
              <a:cs typeface="Avenir Light"/>
            </a:endParaRP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Putem trăi fără baze date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Bine</a:t>
            </a:r>
            <a:r>
              <a:rPr lang="ro-RO"/>
              <a:t>înțeles ! </a:t>
            </a:r>
            <a:endParaRPr lang="en-US"/>
          </a:p>
        </p:txBody>
      </p:sp>
      <p:pic>
        <p:nvPicPr>
          <p:cNvPr id="5" name="ClipArt Placeholder 4" descr="C:\Downloads\MP900439288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676400"/>
            <a:ext cx="3732415" cy="3732415"/>
          </a:xfrm>
          <a:prstGeom prst="rect">
            <a:avLst/>
          </a:prstGeom>
          <a:noFill/>
        </p:spPr>
      </p:pic>
      <p:pic>
        <p:nvPicPr>
          <p:cNvPr id="6" name="Picture 2" descr="C:\Downloads\MP9004221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2514600"/>
            <a:ext cx="4714131" cy="38100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mputer codes,computing,html,Internet,Photographs,technology,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381000"/>
            <a:ext cx="2438400" cy="243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Tehnologii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concurente</a:t>
            </a:r>
            <a:r>
              <a:rPr lang="en-US" dirty="0">
                <a:cs typeface="Arial Unicode MS"/>
              </a:rPr>
              <a:t> de </a:t>
            </a:r>
            <a:br>
              <a:rPr lang="en-US" dirty="0">
                <a:cs typeface="Arial Unicode MS"/>
              </a:rPr>
            </a:br>
            <a:r>
              <a:rPr lang="en-US" dirty="0" err="1">
                <a:cs typeface="Arial Unicode MS"/>
              </a:rPr>
              <a:t>stocarea</a:t>
            </a:r>
            <a:r>
              <a:rPr lang="en-US" dirty="0">
                <a:cs typeface="Arial Unicode MS"/>
              </a:rPr>
              <a:t> a </a:t>
            </a:r>
            <a:r>
              <a:rPr lang="en-US" dirty="0" err="1">
                <a:cs typeface="Arial Unicode MS"/>
              </a:rPr>
              <a:t>informa</a:t>
            </a:r>
            <a:r>
              <a:rPr lang="ro-RO" dirty="0">
                <a:cs typeface="Arial Unicode MS"/>
              </a:rPr>
              <a:t>ţiilor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7391400" cy="4114800"/>
          </a:xfrm>
        </p:spPr>
        <p:txBody>
          <a:bodyPr>
            <a:normAutofit/>
          </a:bodyPr>
          <a:lstStyle/>
          <a:p>
            <a:r>
              <a:rPr lang="ro-RO"/>
              <a:t>Procesoare de texte</a:t>
            </a:r>
            <a:r>
              <a:rPr lang="en-US"/>
              <a:t> (Word)</a:t>
            </a:r>
            <a:endParaRPr lang="ro-RO"/>
          </a:p>
          <a:p>
            <a:r>
              <a:rPr lang="en-US"/>
              <a:t>Programe de calcule tabelare (Excel)</a:t>
            </a:r>
            <a:endParaRPr lang="ro-RO"/>
          </a:p>
          <a:p>
            <a:r>
              <a:rPr lang="ro-RO"/>
              <a:t>Tehnologii web</a:t>
            </a:r>
          </a:p>
          <a:p>
            <a:pPr lvl="1"/>
            <a:r>
              <a:rPr lang="ro-RO"/>
              <a:t>HTML</a:t>
            </a:r>
            <a:r>
              <a:rPr lang="en-US"/>
              <a:t>, </a:t>
            </a:r>
            <a:r>
              <a:rPr lang="ro-RO"/>
              <a:t>XML</a:t>
            </a:r>
            <a:r>
              <a:rPr lang="en-US"/>
              <a:t>, …</a:t>
            </a:r>
            <a:endParaRPr lang="ro-RO"/>
          </a:p>
          <a:p>
            <a:pPr lvl="1"/>
            <a:r>
              <a:rPr lang="ro-RO"/>
              <a:t>...</a:t>
            </a:r>
            <a:endParaRPr lang="en-US"/>
          </a:p>
        </p:txBody>
      </p:sp>
      <p:pic>
        <p:nvPicPr>
          <p:cNvPr id="5" name="Picture 1" descr="C:\Downloads\MP900387953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038600"/>
            <a:ext cx="3631963" cy="2590800"/>
          </a:xfrm>
          <a:prstGeom prst="rect">
            <a:avLst/>
          </a:prstGeom>
          <a:noFill/>
        </p:spPr>
      </p:pic>
      <p:pic>
        <p:nvPicPr>
          <p:cNvPr id="37890" name="Picture 2" descr="C:\Users\Marin\AppData\Local\Temp\SNAGHTML17d14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00400"/>
            <a:ext cx="4419600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Dezavantajele bazelor de date </a:t>
            </a:r>
            <a:r>
              <a:rPr lang="en-US" dirty="0">
                <a:cs typeface="Arial Unicode MS"/>
              </a:rPr>
              <a:t>- </a:t>
            </a:r>
            <a:r>
              <a:rPr lang="ro-RO" dirty="0">
                <a:cs typeface="Arial Unicode MS"/>
              </a:rPr>
              <a:t>1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382000" cy="5334000"/>
          </a:xfrm>
        </p:spPr>
        <p:txBody>
          <a:bodyPr>
            <a:normAutofit/>
          </a:bodyPr>
          <a:lstStyle/>
          <a:p>
            <a:r>
              <a:rPr lang="ro-RO"/>
              <a:t>Sunt rigide (pe</a:t>
            </a:r>
            <a:r>
              <a:rPr lang="en-US"/>
              <a:t> multe</a:t>
            </a:r>
            <a:r>
              <a:rPr lang="ro-RO"/>
              <a:t> alocuri), datorită gradului înalt de structurare</a:t>
            </a:r>
          </a:p>
          <a:p>
            <a:r>
              <a:rPr lang="ro-RO"/>
              <a:t>Cer eforturi considerabile de proiectare (vezi şi Analiza</a:t>
            </a:r>
            <a:r>
              <a:rPr lang="en-US"/>
              <a:t> </a:t>
            </a:r>
            <a:r>
              <a:rPr lang="ro-RO"/>
              <a:t>şi proiectarea </a:t>
            </a:r>
            <a:r>
              <a:rPr lang="en-US"/>
              <a:t>SI</a:t>
            </a:r>
            <a:r>
              <a:rPr lang="ro-RO"/>
              <a:t>) şi implementare</a:t>
            </a:r>
            <a:endParaRPr lang="en-US"/>
          </a:p>
          <a:p>
            <a:r>
              <a:rPr lang="en-US"/>
              <a:t> </a:t>
            </a:r>
            <a:r>
              <a:rPr lang="ro-RO"/>
              <a:t>În aplicaţii, </a:t>
            </a:r>
            <a:r>
              <a:rPr lang="en-US"/>
              <a:t>nu sunt vizibile</a:t>
            </a:r>
            <a:r>
              <a:rPr lang="ro-RO"/>
              <a:t> (uneori nici accesibile)</a:t>
            </a:r>
          </a:p>
          <a:p>
            <a:r>
              <a:rPr lang="ro-RO"/>
              <a:t>BD necesită echipamente scumpe, iar cele mai bune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cost</a:t>
            </a:r>
            <a:r>
              <a:rPr lang="ro-RO"/>
              <a:t>ă şi trebuie întreţinute de personal specializat (administratori BD)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Dezavantajele bazelor de date </a:t>
            </a:r>
            <a:r>
              <a:rPr lang="en-US">
                <a:cs typeface="Arial Unicode MS"/>
              </a:rPr>
              <a:t>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534400" cy="5334000"/>
          </a:xfrm>
        </p:spPr>
        <p:txBody>
          <a:bodyPr>
            <a:normAutofit/>
          </a:bodyPr>
          <a:lstStyle/>
          <a:p>
            <a:r>
              <a:rPr lang="ro-RO" dirty="0"/>
              <a:t>Form</a:t>
            </a:r>
            <a:r>
              <a:rPr lang="en-US" dirty="0" err="1"/>
              <a:t>ele</a:t>
            </a:r>
            <a:r>
              <a:rPr lang="ro-RO" dirty="0"/>
              <a:t> curent</a:t>
            </a:r>
            <a:r>
              <a:rPr lang="en-US" dirty="0"/>
              <a:t>e (</a:t>
            </a:r>
            <a:r>
              <a:rPr lang="en-US" dirty="0" err="1"/>
              <a:t>naturale</a:t>
            </a:r>
            <a:r>
              <a:rPr lang="en-US" dirty="0"/>
              <a:t>)</a:t>
            </a:r>
            <a:r>
              <a:rPr lang="ro-RO" dirty="0"/>
              <a:t> în care se găsesc informaţiile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d</a:t>
            </a:r>
            <a:r>
              <a:rPr lang="ro-RO" dirty="0"/>
              <a:t>e</a:t>
            </a:r>
            <a:r>
              <a:rPr lang="en-US" dirty="0"/>
              <a:t> t</a:t>
            </a:r>
            <a:r>
              <a:rPr lang="ro-RO" dirty="0"/>
              <a:t>ext</a:t>
            </a:r>
            <a:r>
              <a:rPr lang="en-US" dirty="0"/>
              <a:t>,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secven</a:t>
            </a:r>
            <a:r>
              <a:rPr lang="ro-RO" dirty="0"/>
              <a:t>ţe video</a:t>
            </a:r>
            <a:r>
              <a:rPr lang="en-US" dirty="0"/>
              <a:t>; </a:t>
            </a:r>
            <a:r>
              <a:rPr lang="en-US" dirty="0" err="1"/>
              <a:t>preluarea</a:t>
            </a:r>
            <a:r>
              <a:rPr lang="en-US" dirty="0"/>
              <a:t> </a:t>
            </a:r>
            <a:r>
              <a:rPr lang="ro-RO" dirty="0"/>
              <a:t>în BD necesită mecanisme de import, copiere, sau introducere manuală</a:t>
            </a:r>
          </a:p>
          <a:p>
            <a:r>
              <a:rPr lang="ro-RO" dirty="0"/>
              <a:t>Funcţionarea multor companii şi organizaţii actuale depinde decisiv de B lor D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sunt</a:t>
            </a:r>
            <a:r>
              <a:rPr lang="en-US" dirty="0"/>
              <a:t> a</a:t>
            </a:r>
            <a:r>
              <a:rPr lang="ro-RO" dirty="0"/>
              <a:t>tât de </a:t>
            </a:r>
            <a:r>
              <a:rPr lang="en-US" dirty="0"/>
              <a:t>“</a:t>
            </a:r>
            <a:r>
              <a:rPr lang="ro-RO" dirty="0"/>
              <a:t>cool</a:t>
            </a:r>
            <a:r>
              <a:rPr lang="en-US" dirty="0"/>
              <a:t>”</a:t>
            </a:r>
            <a:r>
              <a:rPr lang="ro-RO" dirty="0"/>
              <a:t> precum Facebook, Youtube</a:t>
            </a:r>
          </a:p>
          <a:p>
            <a:r>
              <a:rPr lang="ro-RO" dirty="0"/>
              <a:t>Constituie subiectul multor migrene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8077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Pot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oric</a:t>
            </a:r>
            <a:r>
              <a:rPr lang="ro-RO" dirty="0"/>
              <a:t>ât de mari (munţi de informaţii, dar şi mlaştini)</a:t>
            </a:r>
          </a:p>
          <a:p>
            <a:r>
              <a:rPr lang="ro-RO" dirty="0"/>
              <a:t>Furnizează informaţii cu mare grad de exactitate, necesare în afaceri (ex. </a:t>
            </a:r>
            <a:r>
              <a:rPr lang="en-US" dirty="0"/>
              <a:t>s</a:t>
            </a:r>
            <a:r>
              <a:rPr lang="ro-RO" dirty="0"/>
              <a:t>ituaţii contabile), calcule de structură etc.</a:t>
            </a:r>
          </a:p>
          <a:p>
            <a:r>
              <a:rPr lang="ro-RO" dirty="0"/>
              <a:t>Permit prelucrări, însumări, filtrări, căutări avansate</a:t>
            </a:r>
          </a:p>
          <a:p>
            <a:r>
              <a:rPr lang="ro-RO" dirty="0"/>
              <a:t>În rândul tehnologiile informaţionale, BD au probabil cele mai bune mecanisme de securitate 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</TotalTime>
  <Words>1869</Words>
  <Application>Microsoft Macintosh PowerPoint</Application>
  <PresentationFormat>On-screen Show (4:3)</PresentationFormat>
  <Paragraphs>248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5" baseType="lpstr">
      <vt:lpstr>Arial Unicode MS</vt:lpstr>
      <vt:lpstr>American Typewriter</vt:lpstr>
      <vt:lpstr>Arial</vt:lpstr>
      <vt:lpstr>Avenir Light</vt:lpstr>
      <vt:lpstr>Avenir Medium</vt:lpstr>
      <vt:lpstr>Book Antiqua</vt:lpstr>
      <vt:lpstr>Gabriola</vt:lpstr>
      <vt:lpstr>Gill Sans MT</vt:lpstr>
      <vt:lpstr>Segoe UI</vt:lpstr>
      <vt:lpstr>Segoe UI Semibold</vt:lpstr>
      <vt:lpstr>Times New Roman</vt:lpstr>
      <vt:lpstr>Verdana</vt:lpstr>
      <vt:lpstr>Wingdings</vt:lpstr>
      <vt:lpstr>Wingdings 2</vt:lpstr>
      <vt:lpstr>MF2014</vt:lpstr>
      <vt:lpstr>1_MF2014</vt:lpstr>
      <vt:lpstr>BAZE DE DATE</vt:lpstr>
      <vt:lpstr>Ce sunt bazele de date ?</vt:lpstr>
      <vt:lpstr>Text</vt:lpstr>
      <vt:lpstr>Există baze de date fără calculatoare ?</vt:lpstr>
      <vt:lpstr>Putem trăi fără baze date ?</vt:lpstr>
      <vt:lpstr>Tehnologii concurente de  stocarea a informaţiilor</vt:lpstr>
      <vt:lpstr>Dezavantajele bazelor de date - 1</vt:lpstr>
      <vt:lpstr>Dezavantajele bazelor de date - 2</vt:lpstr>
      <vt:lpstr>Avantajele bazelor de date - 1</vt:lpstr>
      <vt:lpstr>Avantajele bazelor de date - 2</vt:lpstr>
      <vt:lpstr>Prin ce diferă esenţial BD de foile de calcul sau alte tehnologii?</vt:lpstr>
      <vt:lpstr>Schemă de principiu a unei baze de date </vt:lpstr>
      <vt:lpstr>O definiţie academică (lemnoasă)</vt:lpstr>
      <vt:lpstr>Cele două aspecte ale BD</vt:lpstr>
      <vt:lpstr>Sisteme de gestiune a bazelor de date (SGBD) - 1</vt:lpstr>
      <vt:lpstr>Sisteme de gestiune a bazelor de date (SGBD) - 2</vt:lpstr>
      <vt:lpstr>Schemă simplistă de folosire a BD</vt:lpstr>
      <vt:lpstr>Servere de baze de date</vt:lpstr>
      <vt:lpstr>Schema simplificată a unui server BDR</vt:lpstr>
      <vt:lpstr>Ex. de arhitectură informaţională</vt:lpstr>
      <vt:lpstr>Un server BD Open Source - PostgreSQL</vt:lpstr>
      <vt:lpstr>Unul dintre cele mai puternice servere BD – IBM DB2</vt:lpstr>
      <vt:lpstr>Serverul BD cu cea mai bună dinamică a pieței – Microsoft SQL Server</vt:lpstr>
      <vt:lpstr>(Probabil) cel mai bun server BD – Oracle</vt:lpstr>
      <vt:lpstr>Utilizatori involuntari ai BD</vt:lpstr>
      <vt:lpstr>Utilizatori voluntari ai BD-1</vt:lpstr>
      <vt:lpstr>Utilizatori voluntari ai BD-2</vt:lpstr>
      <vt:lpstr>Utilizatori voluntari ai BD-3</vt:lpstr>
      <vt:lpstr>Utilizatori voluntari ai BD-4</vt:lpstr>
      <vt:lpstr>Niveluri de abstractizare a datelor</vt:lpstr>
      <vt:lpstr>Evoluţia (incompletă a) bazelor de date</vt:lpstr>
      <vt:lpstr>Modelul ierarhic</vt:lpstr>
      <vt:lpstr>Modelul reţea</vt:lpstr>
      <vt:lpstr>Modelul relaţional</vt:lpstr>
      <vt:lpstr>Modelul E-R</vt:lpstr>
      <vt:lpstr>“Modelul” de date XML</vt:lpstr>
      <vt:lpstr>Un “model” de date NoSQL - MongoDB</vt:lpstr>
      <vt:lpstr>Limbaje de programare pentru BD</vt:lpstr>
      <vt:lpstr>Limbaje pentru BD Trei tipuri de comenzi </vt:lpstr>
      <vt:lpstr>Teme actuale în bazele de date și domenii conexe</vt:lpstr>
      <vt:lpstr>Două ţinte (victime) ale cursului</vt:lpstr>
      <vt:lpstr>Dificultăţi majore ale cursului</vt:lpstr>
      <vt:lpstr>Examinare. Cum v-o doriţi...</vt:lpstr>
      <vt:lpstr>... şi cum o să se desfăşoare</vt:lpstr>
      <vt:lpstr>Echipa BD la InfoEc</vt:lpstr>
      <vt:lpstr>Echipa BD la specializarea Statistică</vt:lpstr>
      <vt:lpstr>Moment publicitar</vt:lpstr>
      <vt:lpstr>Disciplina BD a avut întodeauna priză la public !</vt:lpstr>
      <vt:lpstr>Câteva tutoriale video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228</cp:revision>
  <dcterms:created xsi:type="dcterms:W3CDTF">2002-10-11T06:23:42Z</dcterms:created>
  <dcterms:modified xsi:type="dcterms:W3CDTF">2019-02-19T05:26:00Z</dcterms:modified>
</cp:coreProperties>
</file>